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6" r:id="rId4"/>
    <p:sldId id="258" r:id="rId5"/>
    <p:sldId id="259" r:id="rId6"/>
    <p:sldId id="267" r:id="rId7"/>
    <p:sldId id="260" r:id="rId8"/>
    <p:sldId id="261" r:id="rId9"/>
    <p:sldId id="268" r:id="rId10"/>
  </p:sldIdLst>
  <p:sldSz cx="14630400" cy="8229600"/>
  <p:notesSz cx="8229600" cy="14630400"/>
  <p:embeddedFontLst>
    <p:embeddedFont>
      <p:font typeface="Inconsolata" pitchFamily="1" charset="0"/>
      <p:regular r:id="rId12"/>
    </p:embeddedFont>
    <p:embeddedFont>
      <p:font typeface="Montserrat Black" panose="00000A00000000000000" pitchFamily="2" charset="-52"/>
      <p:regular r:id="rId13"/>
      <p:bold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8DA"/>
    <a:srgbClr val="E8E2D4"/>
    <a:srgbClr val="F8E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24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88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2847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020" y="1065490"/>
            <a:ext cx="7685961" cy="1952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Инъекции зависимостей в C#: Путь к гибкой архитектуре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29020" y="3330654"/>
            <a:ext cx="7685961" cy="2000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	</a:t>
            </a:r>
            <a:r>
              <a:rPr lang="en-US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Этот</a:t>
            </a: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подход к разработке программного обеспечения революционизирует способ создания масштабируемых и легко поддерживаемых приложений. В ходе этой презентации мы рассмотрим основные концепции, преимущества и практические аспекты использования инъекций зависимостей в C#.</a:t>
            </a:r>
            <a:endParaRPr lang="en-US" dirty="0"/>
          </a:p>
        </p:txBody>
      </p:sp>
      <p:sp>
        <p:nvSpPr>
          <p:cNvPr id="6" name="Shape 3"/>
          <p:cNvSpPr/>
          <p:nvPr/>
        </p:nvSpPr>
        <p:spPr>
          <a:xfrm>
            <a:off x="729020" y="6815138"/>
            <a:ext cx="333256" cy="333256"/>
          </a:xfrm>
          <a:prstGeom prst="roundRect">
            <a:avLst>
              <a:gd name="adj" fmla="val 27435622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115266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Что такое инъекция зависимостей?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Определение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Инъекция зависимостей (DI) - это паттерн проектирования, который позволяет создавать слабо связанные компоненты программы. Вместо того чтобы класс сам создавал свои зависимости, они "внедряются" извне.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Принцип работы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33957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 основан на принципе инверсии управления (IoC). Контроль над созданием и жизненным циклом объектов передается внешнему механизму - контейнеру зависимостей.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43F36A2-617D-7183-ED0E-F1CA035B0025}"/>
              </a:ext>
            </a:extLst>
          </p:cNvPr>
          <p:cNvSpPr/>
          <p:nvPr/>
        </p:nvSpPr>
        <p:spPr>
          <a:xfrm>
            <a:off x="12800764" y="7703309"/>
            <a:ext cx="1795346" cy="512956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0BEB8397-FF57-C669-988F-ABCF31DF337F}"/>
              </a:ext>
            </a:extLst>
          </p:cNvPr>
          <p:cNvSpPr/>
          <p:nvPr/>
        </p:nvSpPr>
        <p:spPr>
          <a:xfrm>
            <a:off x="1234553" y="734052"/>
            <a:ext cx="7723108" cy="1268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ru-RU" sz="3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Пример плохого кода</a:t>
            </a:r>
            <a:endParaRPr lang="en-US" sz="39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94A4114-A1A1-3080-72E0-E868369FA14B}"/>
              </a:ext>
            </a:extLst>
          </p:cNvPr>
          <p:cNvSpPr/>
          <p:nvPr/>
        </p:nvSpPr>
        <p:spPr>
          <a:xfrm>
            <a:off x="12800764" y="7703309"/>
            <a:ext cx="1795346" cy="512956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2FFA48-9381-D644-0833-0EA6D7079860}"/>
              </a:ext>
            </a:extLst>
          </p:cNvPr>
          <p:cNvSpPr txBox="1"/>
          <p:nvPr/>
        </p:nvSpPr>
        <p:spPr>
          <a:xfrm>
            <a:off x="1234553" y="6367346"/>
            <a:ext cx="129497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151617"/>
                </a:solidFill>
                <a:ea typeface="Inconsolata" pitchFamily="34" charset="-122"/>
              </a:rPr>
              <a:t>Есть два класса </a:t>
            </a:r>
            <a:r>
              <a:rPr lang="en-US" sz="2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SimpleLogService</a:t>
            </a:r>
            <a:r>
              <a:rPr lang="en-US" sz="2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 </a:t>
            </a:r>
            <a:r>
              <a:rPr lang="ru-RU" sz="2800" dirty="0">
                <a:solidFill>
                  <a:srgbClr val="151617"/>
                </a:solidFill>
                <a:ea typeface="Inconsolata" pitchFamily="34" charset="-122"/>
              </a:rPr>
              <a:t>и </a:t>
            </a:r>
            <a:r>
              <a:rPr lang="en-US" sz="2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Logger. </a:t>
            </a:r>
            <a:r>
              <a:rPr lang="ru-RU" sz="2800" dirty="0">
                <a:solidFill>
                  <a:srgbClr val="151617"/>
                </a:solidFill>
                <a:ea typeface="Inconsolata" pitchFamily="34" charset="-122"/>
              </a:rPr>
              <a:t>Продемонстрирована жесткая связь. Класс </a:t>
            </a:r>
            <a:r>
              <a:rPr lang="en-US" sz="2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Logger </a:t>
            </a:r>
            <a:r>
              <a:rPr lang="ru-RU" sz="2800" dirty="0">
                <a:solidFill>
                  <a:srgbClr val="151617"/>
                </a:solidFill>
                <a:ea typeface="Inconsolata" pitchFamily="34" charset="-122"/>
              </a:rPr>
              <a:t>всегда использует </a:t>
            </a:r>
            <a:r>
              <a:rPr lang="en-US" sz="2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SimpleLogService</a:t>
            </a:r>
            <a:r>
              <a:rPr lang="en-US" sz="2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. </a:t>
            </a:r>
            <a:r>
              <a:rPr lang="ru-RU" sz="2800" dirty="0">
                <a:solidFill>
                  <a:srgbClr val="151617"/>
                </a:solidFill>
                <a:ea typeface="Inconsolata" pitchFamily="34" charset="-122"/>
              </a:rPr>
              <a:t>Если будет необходимость поменять тип </a:t>
            </a:r>
            <a:r>
              <a:rPr lang="en-US" sz="2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Logger`</a:t>
            </a:r>
            <a:r>
              <a:rPr lang="ru-RU" sz="2800" dirty="0">
                <a:solidFill>
                  <a:srgbClr val="151617"/>
                </a:solidFill>
                <a:ea typeface="Inconsolata" pitchFamily="34" charset="-122"/>
              </a:rPr>
              <a:t>а, то придется менять код в зависящий от него классах  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BBDE73E-239C-F34F-7EDF-BB37EE1D0B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150"/>
          <a:stretch/>
        </p:blipFill>
        <p:spPr>
          <a:xfrm>
            <a:off x="1234554" y="1519312"/>
            <a:ext cx="12949798" cy="477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84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446" y="1102043"/>
            <a:ext cx="7723108" cy="1268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Преимущества инъекции зависимостей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10446" y="2903339"/>
            <a:ext cx="355163" cy="355163"/>
          </a:xfrm>
          <a:prstGeom prst="roundRect">
            <a:avLst>
              <a:gd name="adj" fmla="val 257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268492" y="2903339"/>
            <a:ext cx="287143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Слабая связанность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268492" y="3342084"/>
            <a:ext cx="3202067" cy="1299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Компоненты системы становятся менее зависимыми друг от друга, что упрощает их тестирование и замену.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673441" y="2903339"/>
            <a:ext cx="355163" cy="355163"/>
          </a:xfrm>
          <a:prstGeom prst="roundRect">
            <a:avLst>
              <a:gd name="adj" fmla="val 257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231487" y="2903339"/>
            <a:ext cx="3202067" cy="63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Улучшенная модульность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5231487" y="3659148"/>
            <a:ext cx="3202067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Легче добавлять, удалять или заменять модули без влияния на всю систему.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10446" y="5072539"/>
            <a:ext cx="355163" cy="355163"/>
          </a:xfrm>
          <a:prstGeom prst="roundRect">
            <a:avLst>
              <a:gd name="adj" fmla="val 257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268492" y="5072539"/>
            <a:ext cx="3202067" cy="63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Упрощенное тестирование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268492" y="5828348"/>
            <a:ext cx="3202067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Легко создавать модульные тесты, заменяя реальные зависимости на мок-объекты.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4673441" y="5072539"/>
            <a:ext cx="355163" cy="355163"/>
          </a:xfrm>
          <a:prstGeom prst="roundRect">
            <a:avLst>
              <a:gd name="adj" fmla="val 257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5231487" y="5072539"/>
            <a:ext cx="3202067" cy="63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Повышение читаемости кода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5231487" y="5828348"/>
            <a:ext cx="3202067" cy="1299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Зависимости явно определены, что делает код более понятным и поддерживаемым.</a:t>
            </a:r>
            <a:endParaRPr lang="en-US" sz="15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B5A38C3-6F31-895B-CFAC-1C2DDF8CDABA}"/>
              </a:ext>
            </a:extLst>
          </p:cNvPr>
          <p:cNvSpPr/>
          <p:nvPr/>
        </p:nvSpPr>
        <p:spPr>
          <a:xfrm>
            <a:off x="11612880" y="3611880"/>
            <a:ext cx="1229360" cy="1021676"/>
          </a:xfrm>
          <a:prstGeom prst="rect">
            <a:avLst/>
          </a:prstGeom>
          <a:solidFill>
            <a:srgbClr val="E8E2D4"/>
          </a:solidFill>
          <a:ln>
            <a:solidFill>
              <a:srgbClr val="EEE8D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6479" y="640556"/>
            <a:ext cx="7883842" cy="1125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Реализация инъекции зависимостей в C#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375083" y="2035731"/>
            <a:ext cx="22860" cy="5553194"/>
          </a:xfrm>
          <a:prstGeom prst="roundRect">
            <a:avLst>
              <a:gd name="adj" fmla="val 4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566178" y="2324655"/>
            <a:ext cx="630079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6" name="Shape 3"/>
          <p:cNvSpPr/>
          <p:nvPr/>
        </p:nvSpPr>
        <p:spPr>
          <a:xfrm>
            <a:off x="6183987" y="2135802"/>
            <a:ext cx="405051" cy="405051"/>
          </a:xfrm>
          <a:prstGeom prst="roundRect">
            <a:avLst>
              <a:gd name="adj" fmla="val 225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330077" y="2241639"/>
            <a:ext cx="112871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376636" y="2215753"/>
            <a:ext cx="350639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Определение</a:t>
            </a: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</a:t>
            </a: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</a:rPr>
              <a:t>интерфейсов</a:t>
            </a:r>
          </a:p>
        </p:txBody>
      </p:sp>
      <p:sp>
        <p:nvSpPr>
          <p:cNvPr id="9" name="Text 6"/>
          <p:cNvSpPr/>
          <p:nvPr/>
        </p:nvSpPr>
        <p:spPr>
          <a:xfrm>
            <a:off x="7376636" y="2604968"/>
            <a:ext cx="6623685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Создайте интерфейсы для ваших сервисов, определяющие контракт взаимодействия.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6589038" y="3687961"/>
            <a:ext cx="630079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11" name="Shape 8"/>
          <p:cNvSpPr/>
          <p:nvPr/>
        </p:nvSpPr>
        <p:spPr>
          <a:xfrm>
            <a:off x="6183987" y="3508354"/>
            <a:ext cx="405051" cy="405051"/>
          </a:xfrm>
          <a:prstGeom prst="roundRect">
            <a:avLst>
              <a:gd name="adj" fmla="val 225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ru-RU" dirty="0"/>
          </a:p>
        </p:txBody>
      </p:sp>
      <p:sp>
        <p:nvSpPr>
          <p:cNvPr id="12" name="Text 9"/>
          <p:cNvSpPr/>
          <p:nvPr/>
        </p:nvSpPr>
        <p:spPr>
          <a:xfrm>
            <a:off x="6305193" y="3624744"/>
            <a:ext cx="164187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376636" y="3570208"/>
            <a:ext cx="2756059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Реализация сервисов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7376637" y="3894778"/>
            <a:ext cx="6209824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Реализуйте классы, которые имплементируют </a:t>
            </a:r>
            <a:endParaRPr lang="ru-RU" sz="20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создан</a:t>
            </a:r>
            <a:r>
              <a:rPr lang="ru-RU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н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ые интерфейсы.</a:t>
            </a:r>
            <a:endParaRPr lang="en-US" sz="2000" dirty="0"/>
          </a:p>
        </p:txBody>
      </p:sp>
      <p:sp>
        <p:nvSpPr>
          <p:cNvPr id="15" name="Shape 12"/>
          <p:cNvSpPr/>
          <p:nvPr/>
        </p:nvSpPr>
        <p:spPr>
          <a:xfrm>
            <a:off x="6555462" y="5036740"/>
            <a:ext cx="630079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16" name="Shape 13"/>
          <p:cNvSpPr/>
          <p:nvPr/>
        </p:nvSpPr>
        <p:spPr>
          <a:xfrm>
            <a:off x="6180415" y="4834214"/>
            <a:ext cx="405051" cy="405051"/>
          </a:xfrm>
          <a:prstGeom prst="roundRect">
            <a:avLst>
              <a:gd name="adj" fmla="val 225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ru-RU" dirty="0"/>
          </a:p>
        </p:txBody>
      </p:sp>
      <p:sp>
        <p:nvSpPr>
          <p:cNvPr id="17" name="Text 14"/>
          <p:cNvSpPr/>
          <p:nvPr/>
        </p:nvSpPr>
        <p:spPr>
          <a:xfrm>
            <a:off x="6303645" y="4949547"/>
            <a:ext cx="165735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7376636" y="4938355"/>
            <a:ext cx="2930009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Настройка контейнера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7376636" y="5327571"/>
            <a:ext cx="6623685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Выберите и настройте контейнер зависимостей, регистрируя в нем ваши сервисы.</a:t>
            </a:r>
            <a:endParaRPr lang="en-US" sz="2000" dirty="0"/>
          </a:p>
        </p:txBody>
      </p:sp>
      <p:sp>
        <p:nvSpPr>
          <p:cNvPr id="20" name="Shape 17"/>
          <p:cNvSpPr/>
          <p:nvPr/>
        </p:nvSpPr>
        <p:spPr>
          <a:xfrm>
            <a:off x="6566178" y="6657261"/>
            <a:ext cx="630079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21" name="Shape 18"/>
          <p:cNvSpPr/>
          <p:nvPr/>
        </p:nvSpPr>
        <p:spPr>
          <a:xfrm>
            <a:off x="6183987" y="6466165"/>
            <a:ext cx="405051" cy="405051"/>
          </a:xfrm>
          <a:prstGeom prst="roundRect">
            <a:avLst>
              <a:gd name="adj" fmla="val 225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22" name="Text 19"/>
          <p:cNvSpPr/>
          <p:nvPr/>
        </p:nvSpPr>
        <p:spPr>
          <a:xfrm>
            <a:off x="6286797" y="6533674"/>
            <a:ext cx="192286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7376636" y="6443663"/>
            <a:ext cx="3821668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Использование зависимостей</a:t>
            </a:r>
            <a:endParaRPr lang="en-US" sz="2400" dirty="0"/>
          </a:p>
        </p:txBody>
      </p:sp>
      <p:sp>
        <p:nvSpPr>
          <p:cNvPr id="24" name="Text 21"/>
          <p:cNvSpPr/>
          <p:nvPr/>
        </p:nvSpPr>
        <p:spPr>
          <a:xfrm>
            <a:off x="7376636" y="6832878"/>
            <a:ext cx="6623685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Внедряйте зависимости в ваши классы через конструктор или свойства.</a:t>
            </a:r>
            <a:endParaRPr lang="en-US" sz="2000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675F32E4-94A5-E693-2ED1-4D8AC3DFF565}"/>
              </a:ext>
            </a:extLst>
          </p:cNvPr>
          <p:cNvSpPr/>
          <p:nvPr/>
        </p:nvSpPr>
        <p:spPr>
          <a:xfrm>
            <a:off x="12800764" y="7703309"/>
            <a:ext cx="1795346" cy="512956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программное обеспечение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BDBB07D6-3B43-9C7B-DC0C-9A77EE1B7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140" y="1548266"/>
            <a:ext cx="10536120" cy="7144747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E0844529-B1A1-DF5C-BD3A-940F6B8F45A1}"/>
              </a:ext>
            </a:extLst>
          </p:cNvPr>
          <p:cNvSpPr/>
          <p:nvPr/>
        </p:nvSpPr>
        <p:spPr>
          <a:xfrm>
            <a:off x="965359" y="423125"/>
            <a:ext cx="7883842" cy="1125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Реализация инъекции зависимостей в C#</a:t>
            </a:r>
            <a:endParaRPr lang="en-US" sz="35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0C043CF-6DAA-E46E-3020-FBCA003FD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875" y="6724378"/>
            <a:ext cx="5648325" cy="7239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EF682A0-7538-CC98-CB2A-229284626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4325" y="6671173"/>
            <a:ext cx="5029200" cy="714375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1A9414F-0E61-B8D0-3C4E-E7D1366C0F13}"/>
              </a:ext>
            </a:extLst>
          </p:cNvPr>
          <p:cNvSpPr/>
          <p:nvPr/>
        </p:nvSpPr>
        <p:spPr>
          <a:xfrm>
            <a:off x="12800764" y="7703309"/>
            <a:ext cx="1795346" cy="512956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3149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089" y="725091"/>
            <a:ext cx="7713821" cy="1276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Интерфейсы и их использование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5089" y="2308384"/>
            <a:ext cx="3754755" cy="3145750"/>
          </a:xfrm>
          <a:prstGeom prst="roundRect">
            <a:avLst>
              <a:gd name="adj" fmla="val 29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27021" y="2520315"/>
            <a:ext cx="3330893" cy="638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Определение контракта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27021" y="3281243"/>
            <a:ext cx="3330893" cy="1960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Интерфейсы определяют набор методов и свойств, которые должны быть реализованы классом. Это создает четкий контракт между компонентами системы.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74156" y="2308384"/>
            <a:ext cx="3754755" cy="3145750"/>
          </a:xfrm>
          <a:prstGeom prst="roundRect">
            <a:avLst>
              <a:gd name="adj" fmla="val 29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86087" y="2520315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Абстракция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886087" y="2962037"/>
            <a:ext cx="3330893" cy="1960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Использование интерфейсов позволяет работать с абстракциями, а не конкретными реализациями. Это повышает гибкость и расширяемость кода.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5089" y="5658445"/>
            <a:ext cx="7713821" cy="1846064"/>
          </a:xfrm>
          <a:prstGeom prst="roundRect">
            <a:avLst>
              <a:gd name="adj" fmla="val 49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27021" y="5870377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Полиморфизм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27021" y="6312098"/>
            <a:ext cx="7289959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Интерфейсы обеспечивают полиморфное поведение, позволяя использовать разные реализации одного интерфейса взаимозаменяемо.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590" y="683895"/>
            <a:ext cx="7698819" cy="12901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Виды контейнеров зависимостей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590" y="2283738"/>
            <a:ext cx="516136" cy="51613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2590" y="3006328"/>
            <a:ext cx="3694509" cy="64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Microsoft.Extensions.DependencyInjection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22590" y="3775472"/>
            <a:ext cx="3694509" cy="990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Встроенный контейнер от Microsoft, простой и эффективный для большинства приложений.</a:t>
            </a:r>
            <a:endParaRPr lang="en-US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6781" y="2283738"/>
            <a:ext cx="516136" cy="51613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6781" y="3006328"/>
            <a:ext cx="2580799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Autofac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726781" y="3452813"/>
            <a:ext cx="3694628" cy="990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Мощный и гибкий контейнер с широкими возможностями настройки и расширения.</a:t>
            </a:r>
            <a:endParaRPr lang="en-US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590" y="5385673"/>
            <a:ext cx="516136" cy="51613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22590" y="6108263"/>
            <a:ext cx="2580799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Castle Windsor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22590" y="6554748"/>
            <a:ext cx="3694509" cy="990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Один из старейших контейнеров, известный своей надежностью и богатым функционалом.</a:t>
            </a:r>
            <a:endParaRPr lang="en-US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6781" y="5385673"/>
            <a:ext cx="516136" cy="51613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26781" y="6108263"/>
            <a:ext cx="2580799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Ninject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4726781" y="6554748"/>
            <a:ext cx="3694628" cy="990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Легковесный и удобный контейнер, популярный в небольших проектах.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85EFA0A-87F9-F01C-8EFA-EDB6E3ACA73E}"/>
              </a:ext>
            </a:extLst>
          </p:cNvPr>
          <p:cNvSpPr/>
          <p:nvPr/>
        </p:nvSpPr>
        <p:spPr>
          <a:xfrm>
            <a:off x="12800764" y="7703309"/>
            <a:ext cx="1795346" cy="512956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7953DC-9F98-46E4-C624-E6C0902D1B29}"/>
              </a:ext>
            </a:extLst>
          </p:cNvPr>
          <p:cNvSpPr txBox="1"/>
          <p:nvPr/>
        </p:nvSpPr>
        <p:spPr>
          <a:xfrm>
            <a:off x="624468" y="1357332"/>
            <a:ext cx="1369369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rgbClr val="151617"/>
                </a:solidFill>
                <a:ea typeface="Inconsolata" pitchFamily="34" charset="-122"/>
              </a:rPr>
              <a:t>Все сервисы или зависимости хранятся в механизме DI в .NET хранятся в специальной коллекции сервисов, которая представляет тип </a:t>
            </a:r>
            <a:r>
              <a:rPr lang="ru-RU" sz="3200" dirty="0" err="1">
                <a:solidFill>
                  <a:srgbClr val="151617"/>
                </a:solidFill>
                <a:ea typeface="Inconsolata" pitchFamily="34" charset="-122"/>
              </a:rPr>
              <a:t>IServiceCollection</a:t>
            </a:r>
            <a:r>
              <a:rPr lang="ru-RU" sz="3200" dirty="0">
                <a:solidFill>
                  <a:srgbClr val="151617"/>
                </a:solidFill>
                <a:ea typeface="Inconsolata" pitchFamily="34" charset="-122"/>
              </a:rPr>
              <a:t>. .NET предоставляет встроенную реализацию этого интерфейса - класс </a:t>
            </a:r>
            <a:r>
              <a:rPr lang="ru-RU" sz="3200" dirty="0" err="1">
                <a:solidFill>
                  <a:srgbClr val="151617"/>
                </a:solidFill>
                <a:ea typeface="Inconsolata" pitchFamily="34" charset="-122"/>
              </a:rPr>
              <a:t>ServiceCollection</a:t>
            </a:r>
            <a:r>
              <a:rPr lang="ru-RU" sz="3200" dirty="0">
                <a:solidFill>
                  <a:srgbClr val="151617"/>
                </a:solidFill>
                <a:ea typeface="Inconsolata" pitchFamily="34" charset="-122"/>
              </a:rPr>
              <a:t>: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BA538F2-75E7-573A-8B61-32B470D0B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184" y="3384910"/>
            <a:ext cx="9165831" cy="48313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6F71B6-1CA8-337C-51D8-ADB3E498CE11}"/>
              </a:ext>
            </a:extLst>
          </p:cNvPr>
          <p:cNvSpPr txBox="1"/>
          <p:nvPr/>
        </p:nvSpPr>
        <p:spPr>
          <a:xfrm>
            <a:off x="624468" y="662212"/>
            <a:ext cx="12779298" cy="453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360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Microsoft.Extensions.DependencyInjection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21550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438</Words>
  <Application>Microsoft Office PowerPoint</Application>
  <PresentationFormat>Произвольный</PresentationFormat>
  <Paragraphs>57</Paragraphs>
  <Slides>9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Inconsolata</vt:lpstr>
      <vt:lpstr>Montserrat Black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Скибинский Дмитрий</cp:lastModifiedBy>
  <cp:revision>6</cp:revision>
  <dcterms:created xsi:type="dcterms:W3CDTF">2024-12-12T16:05:17Z</dcterms:created>
  <dcterms:modified xsi:type="dcterms:W3CDTF">2024-12-15T21:25:18Z</dcterms:modified>
</cp:coreProperties>
</file>